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61" r:id="rId5"/>
    <p:sldId id="258" r:id="rId6"/>
    <p:sldId id="263" r:id="rId7"/>
    <p:sldId id="259" r:id="rId8"/>
    <p:sldId id="266" r:id="rId9"/>
    <p:sldId id="268" r:id="rId10"/>
    <p:sldId id="26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00317-2400-4225-82D6-C9B34A2DE22A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A85B9-5791-4BBA-B205-8E2CAFC66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09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A85B9-5791-4BBA-B205-8E2CAFC6652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829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A85B9-5791-4BBA-B205-8E2CAFC6652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36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638B94-095E-4BCF-8982-48E7EE46F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8CD2CF-9410-426B-B0A1-A06EAE9FD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830995-193B-44C5-9058-933502D5F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822E-0924-4CE0-B841-B15AFD1F9A75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10F297-3BD8-494E-A017-497AFDCC2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DC5024-8EC3-4500-8A8D-92ECB82E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5736-1B05-4FEA-BD18-ADEDFE309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77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AD414-D248-4481-9202-B78708A9A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CC2367-C2F5-4B3B-BE26-556DBF05A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161A1D-23DF-4C0F-9E2D-F2B2E753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822E-0924-4CE0-B841-B15AFD1F9A75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65300E-9BBB-40DB-8098-675318EB4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207175-ADFF-4CA0-9EC6-BFA6268D9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5736-1B05-4FEA-BD18-ADEDFE309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3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ECBE35-CAC1-461B-A62F-D98765A5A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47D050-C6D1-411F-93D4-DC8A2A072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FF42E1-85C7-45EF-8DD7-97A95068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822E-0924-4CE0-B841-B15AFD1F9A75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803F99-A1E5-499D-BA20-A0AFAFFD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921EFC-5777-4EEF-98E8-5E7C45908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5736-1B05-4FEA-BD18-ADEDFE309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4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2AB5A-C0F5-41BD-8E8E-9F7A747E2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03B4E6-B8F5-4D9F-8A5D-09A12C625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979640-C928-46BC-91AE-1F80A6062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822E-0924-4CE0-B841-B15AFD1F9A75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08511-53EC-430B-83EF-4C1611509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A9BCEA-B26F-41E8-B475-5A995FC7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5736-1B05-4FEA-BD18-ADEDFE309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56D8F-CD6B-4581-B746-13DB1A53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87DDA9-2D21-4984-B4BC-302E88BB6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F2B389-DEAA-457A-A587-F0A6488B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822E-0924-4CE0-B841-B15AFD1F9A75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36E6B-C81A-43A7-83E1-02E3186FE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7D1DB5-52BC-492D-8AA6-90783979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5736-1B05-4FEA-BD18-ADEDFE309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1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C6188D-C746-4582-A88F-D85430DE7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40CE81-0F6E-457B-8F55-15C9F712E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635FCE-F381-4FC3-9A0E-7647F0A7A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C63B94-1682-4BC8-B812-2D3EDE0AF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822E-0924-4CE0-B841-B15AFD1F9A75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D8A810-0A22-46F4-A549-B872BA627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62E91A-311A-499E-BEAE-9621CF5C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5736-1B05-4FEA-BD18-ADEDFE309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87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A42F98-33FD-46C8-9C35-47A6023C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7DBE87-2201-4C74-9966-27213B2BC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7DA5A5-99DF-4BC2-BA26-33A6AC0EB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132FD1-D5CF-4D00-B99A-74EEC3F340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8F536AF-0EB7-482B-A9FE-549B454BAB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C116A2-F53C-4888-B217-9D5AE6FA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822E-0924-4CE0-B841-B15AFD1F9A75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72AC73-23F5-4FFC-8F27-A92B20148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AEC7B7-F06C-4CCB-92C8-D593E3025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5736-1B05-4FEA-BD18-ADEDFE309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14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69376-E9C7-4D11-84FA-0F14915D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E57DD3-0E52-4F95-A02D-356ED7417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822E-0924-4CE0-B841-B15AFD1F9A75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B8003-B0A4-48CD-AEDD-5BD41BC17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37AB48-8C1E-453A-BEDF-FBBEE5DC5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5736-1B05-4FEA-BD18-ADEDFE309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62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FD96536-A7F3-462F-9905-378ACE44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822E-0924-4CE0-B841-B15AFD1F9A75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2A8F019-55E4-4214-952C-ACFBE8DBC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4E650D-C5AB-4668-8A59-E15F1B332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5736-1B05-4FEA-BD18-ADEDFE309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76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26593-1AD3-4BAD-9919-4399ACCF1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DF1398-B1A5-4310-802B-2AE8DF482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008B69-5676-4B5C-8E26-6F57B4F27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41F8A9-CA36-416B-9200-82A4147EB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822E-0924-4CE0-B841-B15AFD1F9A75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0EA026-35A5-4C74-A59B-0847344A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FA944A-8E66-4704-97E2-68C5642E3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5736-1B05-4FEA-BD18-ADEDFE309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61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8CDA3-795D-45FE-BB12-3C231EAA3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DA9C8-578D-4539-B95D-0AB51B2683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7507E4-B94F-4E4A-BF10-C257A4471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F8B586-A197-4A96-AD04-4B1EAE5FC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A822E-0924-4CE0-B841-B15AFD1F9A75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F084EE-E51F-40F7-BE5F-188AB53B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4FA2BD-6430-49D0-8A26-1A3586900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65736-1B05-4FEA-BD18-ADEDFE309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01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DE2B4-5A42-4EA4-847D-D22DE4491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6E967F-370B-4CC8-B250-A2BBBFF6E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EBC4B8-1F85-45CA-8687-A40E148ED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A822E-0924-4CE0-B841-B15AFD1F9A75}" type="datetimeFigureOut">
              <a:rPr lang="ru-RU" smtClean="0"/>
              <a:t>14.05.2024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003B83-EAAB-42DD-8996-8B07636E2D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9255EE-858C-46CC-AC9B-3D1E1E98C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65736-1B05-4FEA-BD18-ADEDFE309F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45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AE3CABF6-9E0F-4E31-ADF9-534D6C10B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450F4F-77BE-48B4-882A-6A8B365BCDC0}"/>
              </a:ext>
            </a:extLst>
          </p:cNvPr>
          <p:cNvSpPr txBox="1"/>
          <p:nvPr/>
        </p:nvSpPr>
        <p:spPr>
          <a:xfrm>
            <a:off x="977900" y="317500"/>
            <a:ext cx="97917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Особенности образовательных функций промышленного туризма  в ознакомлении дошкольников с миром профессий взрослых на предприятиях города Белгорода </a:t>
            </a:r>
          </a:p>
          <a:p>
            <a:pPr algn="ctr"/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 реализации задач ранней профориентации дошкольников и методы формирования у них определенных общекультурных и профессиональных компетенций о профессиях конкретного посещаемого предприятия  </a:t>
            </a:r>
          </a:p>
          <a:p>
            <a:pPr algn="ctr"/>
            <a:endParaRPr lang="ru-RU" sz="2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Подготовил: воспитатель Ворошилова Н.В. 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8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6">
            <a:extLst>
              <a:ext uri="{FF2B5EF4-FFF2-40B4-BE49-F238E27FC236}">
                <a16:creationId xmlns:a16="http://schemas.microsoft.com/office/drawing/2014/main" id="{BB47D125-0594-4671-B7AE-5957F529C038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4" name="Picture 20">
            <a:extLst>
              <a:ext uri="{FF2B5EF4-FFF2-40B4-BE49-F238E27FC236}">
                <a16:creationId xmlns:a16="http://schemas.microsoft.com/office/drawing/2014/main" id="{87CE3212-FD7A-40B1-B7FC-BA39BD7CC1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142"/>
            <a:ext cx="12109621" cy="678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878A2991-E773-48F4-96FC-6415B98B4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71"/>
            <a:ext cx="121096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113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DCCB6-E505-452A-B367-F9A213BE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AF137E7-A35E-4C4D-AD59-6EDF65CE92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8" y="-21726"/>
            <a:ext cx="12153621" cy="687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82EE0E-1865-4F2F-B947-B5A60C80D297}"/>
              </a:ext>
            </a:extLst>
          </p:cNvPr>
          <p:cNvSpPr txBox="1"/>
          <p:nvPr/>
        </p:nvSpPr>
        <p:spPr>
          <a:xfrm>
            <a:off x="228600" y="174179"/>
            <a:ext cx="11925022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Задачи ознакомления дошкольников с профессиями взрослых 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</a:rPr>
              <a:t>с точки зрения различных подходов  в  педагогике</a:t>
            </a:r>
          </a:p>
          <a:p>
            <a:pPr marL="457200" indent="-457200" algn="just" defTabSz="444500">
              <a:buAutoNum type="arabicPeriod"/>
            </a:pPr>
            <a:r>
              <a:rPr lang="ru-RU" sz="2400" b="1" dirty="0">
                <a:solidFill>
                  <a:srgbClr val="002060"/>
                </a:solidFill>
              </a:rPr>
              <a:t>Привитие детям уважения и любви к труду вместе с привычкой трудиться (</a:t>
            </a:r>
            <a:r>
              <a:rPr lang="ru-RU" sz="2400" b="1" dirty="0" err="1">
                <a:solidFill>
                  <a:srgbClr val="002060"/>
                </a:solidFill>
              </a:rPr>
              <a:t>К.Д.Ушинский</a:t>
            </a:r>
            <a:r>
              <a:rPr lang="ru-RU" sz="2400" b="1" dirty="0">
                <a:solidFill>
                  <a:srgbClr val="002060"/>
                </a:solidFill>
              </a:rPr>
              <a:t>)</a:t>
            </a:r>
          </a:p>
          <a:p>
            <a:pPr marL="457200" indent="-457200" algn="just" defTabSz="444500">
              <a:buAutoNum type="arabicPeriod"/>
            </a:pPr>
            <a:r>
              <a:rPr lang="ru-RU" sz="2400" b="1" dirty="0">
                <a:solidFill>
                  <a:srgbClr val="002060"/>
                </a:solidFill>
              </a:rPr>
              <a:t> Правильное воспитание- трудовое воспитание. Труд- основа жизни </a:t>
            </a:r>
          </a:p>
          <a:p>
            <a:pPr algn="just" defTabSz="444500"/>
            <a:r>
              <a:rPr lang="ru-RU" sz="2400" b="1" dirty="0">
                <a:solidFill>
                  <a:srgbClr val="002060"/>
                </a:solidFill>
              </a:rPr>
              <a:t>       ( </a:t>
            </a:r>
            <a:r>
              <a:rPr lang="ru-RU" sz="2400" b="1" dirty="0" err="1">
                <a:solidFill>
                  <a:srgbClr val="002060"/>
                </a:solidFill>
              </a:rPr>
              <a:t>А.С.Макаренко</a:t>
            </a:r>
            <a:r>
              <a:rPr lang="ru-RU" sz="2400" b="1" dirty="0">
                <a:solidFill>
                  <a:srgbClr val="002060"/>
                </a:solidFill>
              </a:rPr>
              <a:t>)</a:t>
            </a:r>
          </a:p>
          <a:p>
            <a:pPr marL="457200" indent="-457200" algn="just" defTabSz="444500">
              <a:buAutoNum type="arabicPeriod" startAt="3"/>
            </a:pPr>
            <a:r>
              <a:rPr lang="ru-RU" sz="2400" b="1" dirty="0">
                <a:solidFill>
                  <a:srgbClr val="002060"/>
                </a:solidFill>
              </a:rPr>
              <a:t>Знакомство детей  с </a:t>
            </a:r>
            <a:r>
              <a:rPr lang="ru-RU" sz="2400" b="1" dirty="0" err="1">
                <a:solidFill>
                  <a:srgbClr val="002060"/>
                </a:solidFill>
              </a:rPr>
              <a:t>труженниками</a:t>
            </a:r>
            <a:r>
              <a:rPr lang="ru-RU" sz="2400" b="1" dirty="0">
                <a:solidFill>
                  <a:srgbClr val="002060"/>
                </a:solidFill>
              </a:rPr>
              <a:t>,  с их отношением к труду, формирование  </a:t>
            </a:r>
          </a:p>
          <a:p>
            <a:pPr algn="just" defTabSz="444500"/>
            <a:r>
              <a:rPr lang="ru-RU" sz="2400" b="1" dirty="0">
                <a:solidFill>
                  <a:srgbClr val="002060"/>
                </a:solidFill>
              </a:rPr>
              <a:t>       представлений о том, что профессии появились в ответ на потребности людей </a:t>
            </a:r>
          </a:p>
          <a:p>
            <a:pPr algn="just" defTabSz="444500"/>
            <a:r>
              <a:rPr lang="ru-RU" sz="2400" b="1" dirty="0">
                <a:solidFill>
                  <a:srgbClr val="002060"/>
                </a:solidFill>
              </a:rPr>
              <a:t>       ( </a:t>
            </a:r>
            <a:r>
              <a:rPr lang="ru-RU" sz="2400" b="1" dirty="0" err="1">
                <a:solidFill>
                  <a:srgbClr val="002060"/>
                </a:solidFill>
              </a:rPr>
              <a:t>С.А.Козлова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А.Ш.Шахманова</a:t>
            </a:r>
            <a:r>
              <a:rPr lang="ru-RU" sz="2400" b="1" dirty="0">
                <a:solidFill>
                  <a:srgbClr val="002060"/>
                </a:solidFill>
              </a:rPr>
              <a:t>)</a:t>
            </a:r>
          </a:p>
          <a:p>
            <a:pPr algn="just" defTabSz="444500"/>
            <a:r>
              <a:rPr lang="ru-RU" sz="2400" b="1" dirty="0">
                <a:solidFill>
                  <a:srgbClr val="002060"/>
                </a:solidFill>
              </a:rPr>
              <a:t>4.  Формирование представлений детей о содержании труда , о продуктах   </a:t>
            </a:r>
          </a:p>
          <a:p>
            <a:pPr algn="just" defTabSz="444500"/>
            <a:r>
              <a:rPr lang="ru-RU" sz="2400" b="1" dirty="0">
                <a:solidFill>
                  <a:srgbClr val="002060"/>
                </a:solidFill>
              </a:rPr>
              <a:t>      деятельности людей различных профессий, воспитание уважения к труду       </a:t>
            </a:r>
          </a:p>
          <a:p>
            <a:pPr algn="just" defTabSz="444500"/>
            <a:r>
              <a:rPr lang="ru-RU" sz="2400" b="1" dirty="0">
                <a:solidFill>
                  <a:srgbClr val="002060"/>
                </a:solidFill>
              </a:rPr>
              <a:t>       (</a:t>
            </a:r>
            <a:r>
              <a:rPr lang="ru-RU" sz="2400" b="1" dirty="0" err="1">
                <a:solidFill>
                  <a:srgbClr val="002060"/>
                </a:solidFill>
              </a:rPr>
              <a:t>М.В.Крулехт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В.И.Логинова</a:t>
            </a:r>
            <a:r>
              <a:rPr lang="ru-RU" sz="2400" b="1" dirty="0">
                <a:solidFill>
                  <a:srgbClr val="002060"/>
                </a:solidFill>
              </a:rPr>
              <a:t>)</a:t>
            </a:r>
          </a:p>
          <a:p>
            <a:pPr marL="457200" indent="-457200" algn="just" defTabSz="444500">
              <a:buAutoNum type="arabicPeriod" startAt="5"/>
            </a:pPr>
            <a:r>
              <a:rPr lang="ru-RU" sz="2400" b="1" dirty="0">
                <a:solidFill>
                  <a:srgbClr val="002060"/>
                </a:solidFill>
              </a:rPr>
              <a:t>Знакомство детей с видами труда, наиболее распространенными в конкретной местности  ( </a:t>
            </a:r>
            <a:r>
              <a:rPr lang="ru-RU" sz="2400" b="1" dirty="0" err="1">
                <a:solidFill>
                  <a:srgbClr val="002060"/>
                </a:solidFill>
              </a:rPr>
              <a:t>Н.Е.Вераксы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Т.С.Комарова</a:t>
            </a:r>
            <a:r>
              <a:rPr lang="ru-RU" sz="2400" b="1" dirty="0">
                <a:solidFill>
                  <a:srgbClr val="002060"/>
                </a:solidFill>
              </a:rPr>
              <a:t>)</a:t>
            </a:r>
          </a:p>
          <a:p>
            <a:pPr marL="457200" indent="-457200" algn="just" defTabSz="444500">
              <a:buAutoNum type="arabicPeriod" startAt="6"/>
            </a:pPr>
            <a:r>
              <a:rPr lang="ru-RU" sz="2400" b="1" dirty="0">
                <a:solidFill>
                  <a:srgbClr val="002060"/>
                </a:solidFill>
              </a:rPr>
              <a:t>Знакомство детей не только с профессией , но и с личностными качествами    </a:t>
            </a:r>
          </a:p>
          <a:p>
            <a:pPr algn="just" defTabSz="444500"/>
            <a:r>
              <a:rPr lang="ru-RU" sz="2400" b="1" dirty="0">
                <a:solidFill>
                  <a:srgbClr val="002060"/>
                </a:solidFill>
              </a:rPr>
              <a:t>       представителей этих профессий ( </a:t>
            </a:r>
            <a:r>
              <a:rPr lang="ru-RU" sz="2400" b="1" dirty="0" err="1">
                <a:solidFill>
                  <a:srgbClr val="002060"/>
                </a:solidFill>
              </a:rPr>
              <a:t>Т.И.Бабаева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А.Г.Гогоберидзе</a:t>
            </a:r>
            <a:r>
              <a:rPr lang="ru-RU" sz="2400" b="1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412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C69488-0B10-4FC9-8088-8DC35866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C9C58F-87D4-4DB4-B164-56DCA6F2B5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BA2A2162-F7D9-452D-89C3-C3D662D9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76200"/>
            <a:ext cx="12068432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D0A7D0-32F4-41F7-997B-DA2FEEE02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2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>
            <a:extLst>
              <a:ext uri="{FF2B5EF4-FFF2-40B4-BE49-F238E27FC236}">
                <a16:creationId xmlns:a16="http://schemas.microsoft.com/office/drawing/2014/main" id="{0DB36C20-64DB-480B-88CF-7EBDB95910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7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610F359-FD01-4716-B8E9-6EBAB7E40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300584"/>
              </p:ext>
            </p:extLst>
          </p:nvPr>
        </p:nvGraphicFramePr>
        <p:xfrm>
          <a:off x="0" y="1318062"/>
          <a:ext cx="12087133" cy="5061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7617">
                  <a:extLst>
                    <a:ext uri="{9D8B030D-6E8A-4147-A177-3AD203B41FA5}">
                      <a16:colId xmlns:a16="http://schemas.microsoft.com/office/drawing/2014/main" val="2938349342"/>
                    </a:ext>
                  </a:extLst>
                </a:gridCol>
                <a:gridCol w="1828677">
                  <a:extLst>
                    <a:ext uri="{9D8B030D-6E8A-4147-A177-3AD203B41FA5}">
                      <a16:colId xmlns:a16="http://schemas.microsoft.com/office/drawing/2014/main" val="93693507"/>
                    </a:ext>
                  </a:extLst>
                </a:gridCol>
                <a:gridCol w="1661269">
                  <a:extLst>
                    <a:ext uri="{9D8B030D-6E8A-4147-A177-3AD203B41FA5}">
                      <a16:colId xmlns:a16="http://schemas.microsoft.com/office/drawing/2014/main" val="2828124002"/>
                    </a:ext>
                  </a:extLst>
                </a:gridCol>
                <a:gridCol w="1343197">
                  <a:extLst>
                    <a:ext uri="{9D8B030D-6E8A-4147-A177-3AD203B41FA5}">
                      <a16:colId xmlns:a16="http://schemas.microsoft.com/office/drawing/2014/main" val="80202889"/>
                    </a:ext>
                  </a:extLst>
                </a:gridCol>
                <a:gridCol w="2038427">
                  <a:extLst>
                    <a:ext uri="{9D8B030D-6E8A-4147-A177-3AD203B41FA5}">
                      <a16:colId xmlns:a16="http://schemas.microsoft.com/office/drawing/2014/main" val="2217376130"/>
                    </a:ext>
                  </a:extLst>
                </a:gridCol>
                <a:gridCol w="3327946">
                  <a:extLst>
                    <a:ext uri="{9D8B030D-6E8A-4147-A177-3AD203B41FA5}">
                      <a16:colId xmlns:a16="http://schemas.microsoft.com/office/drawing/2014/main" val="1511636491"/>
                    </a:ext>
                  </a:extLst>
                </a:gridCol>
              </a:tblGrid>
              <a:tr h="9877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Классы профессий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</a:rPr>
                        <a:t>«Человек-человек»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«Человек-техника»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«Человек-знаковая система»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«Человек-художественный образ»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«Человек-природа»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8429093"/>
                  </a:ext>
                </a:extLst>
              </a:tr>
              <a:tr h="40739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Виды профессий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Связанные с медицинским обслуживанием, бытовым обслуживанием, правовой защитой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Связанные с созданием конструкций, монтажом, сборкой и наладкой технических устройств, эксплуатацией технических средств, ремонтом техники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Связанные с текстом, цифрами, формулами и таблицами, чертежами, схемами, звуковыми сигналами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Связанные с созданием художественных произведений, проектированием, моделированием, с воспроизведением изделий по эскизам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>
                          <a:effectLst/>
                        </a:rPr>
                        <a:t>Связанные с изучением живой и неживой природы, уходом за животными и растениями, с лечением заболеваний растений и животных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554594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06FEF4F-9B20-4064-8D15-C07D4FD9D842}"/>
              </a:ext>
            </a:extLst>
          </p:cNvPr>
          <p:cNvSpPr txBox="1"/>
          <p:nvPr/>
        </p:nvSpPr>
        <p:spPr>
          <a:xfrm>
            <a:off x="1041400" y="3683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    КЛАССИФИКАЦИЯ  ПРОФЕССИЙ</a:t>
            </a:r>
          </a:p>
        </p:txBody>
      </p:sp>
    </p:spTree>
    <p:extLst>
      <p:ext uri="{BB962C8B-B14F-4D97-AF65-F5344CB8AC3E}">
        <p14:creationId xmlns:p14="http://schemas.microsoft.com/office/powerpoint/2010/main" val="3830627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F187C-5FBB-4A4D-92A7-31868DF1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6E5D1DA3-4FC0-40DD-A1EA-EBFCE94DA3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64EA27-676C-484E-BE76-63C28C712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34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35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F187C-5FBB-4A4D-92A7-31868DF1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6E5D1DA3-4FC0-40DD-A1EA-EBFCE94DA3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0E64E0-A8EF-4D2E-975B-40DB210C07B4}"/>
              </a:ext>
            </a:extLst>
          </p:cNvPr>
          <p:cNvSpPr txBox="1"/>
          <p:nvPr/>
        </p:nvSpPr>
        <p:spPr>
          <a:xfrm>
            <a:off x="-97890" y="0"/>
            <a:ext cx="12289890" cy="7497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МЕТОДЫ И ПРИЕМЫ В РЕАЛИЗАЦИИ ЗАДАЧ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Практические: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РППС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наблюдения, экскурсии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изготовление итоговых продуктов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встречи с представителями разных профессий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Словесные: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беседы, наблюдения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чтение художественной литературы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дидактические, сюжетно-ролевые игры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Наглядные: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презентации итоговых продуктов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тематические презентации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виртуальные экскурсии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сбор фото и печатных информационных материалов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рассматривание иллюстраций и сюжетных картин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просмотр обучающих видеороликов, мультфильмов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244A737-0C36-460E-8E45-F65F75EAA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235" y="643780"/>
            <a:ext cx="2869965" cy="382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3800F60-FAD1-4719-AD74-A73C74AA7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57" y="2451100"/>
            <a:ext cx="4379878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03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DCCB6-E505-452A-B367-F9A213BE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AF137E7-A35E-4C4D-AD59-6EDF65CE92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131804"/>
            <a:ext cx="11846010" cy="657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0BB908E-78B9-4C86-85B5-79653C720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279107"/>
              </p:ext>
            </p:extLst>
          </p:nvPr>
        </p:nvGraphicFramePr>
        <p:xfrm>
          <a:off x="50800" y="0"/>
          <a:ext cx="12141200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3111">
                  <a:extLst>
                    <a:ext uri="{9D8B030D-6E8A-4147-A177-3AD203B41FA5}">
                      <a16:colId xmlns:a16="http://schemas.microsoft.com/office/drawing/2014/main" val="945869478"/>
                    </a:ext>
                  </a:extLst>
                </a:gridCol>
                <a:gridCol w="3919349">
                  <a:extLst>
                    <a:ext uri="{9D8B030D-6E8A-4147-A177-3AD203B41FA5}">
                      <a16:colId xmlns:a16="http://schemas.microsoft.com/office/drawing/2014/main" val="134284866"/>
                    </a:ext>
                  </a:extLst>
                </a:gridCol>
                <a:gridCol w="4278740">
                  <a:extLst>
                    <a:ext uri="{9D8B030D-6E8A-4147-A177-3AD203B41FA5}">
                      <a16:colId xmlns:a16="http://schemas.microsoft.com/office/drawing/2014/main" val="1257947679"/>
                    </a:ext>
                  </a:extLst>
                </a:gridCol>
              </a:tblGrid>
              <a:tr h="1395420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75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eriod"/>
                      </a:pPr>
                      <a:r>
                        <a:rPr lang="ru-RU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Цель посещения. </a:t>
                      </a:r>
                    </a:p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11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eriod"/>
                      </a:pPr>
                      <a:r>
                        <a:rPr lang="ru-RU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Задачи. </a:t>
                      </a:r>
                    </a:p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15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eriod"/>
                      </a:pPr>
                      <a:r>
                        <a:rPr lang="ru-RU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Мотивация </a:t>
                      </a:r>
                    </a:p>
                    <a:p>
                      <a:pPr marL="174625" algn="just">
                        <a:lnSpc>
                          <a:spcPct val="107000"/>
                        </a:lnSpc>
                        <a:spcAft>
                          <a:spcPts val="150"/>
                        </a:spcAft>
                      </a:pPr>
                      <a:r>
                        <a:rPr lang="ru-RU" sz="1600" dirty="0">
                          <a:effectLst/>
                        </a:rPr>
                        <a:t>(как заинтересовали детей).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5" marR="0" marT="15602" marB="0"/>
                </a:tc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Предварительная работа.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5" marR="0" marT="15602" marB="0"/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20000"/>
                        </a:lnSpc>
                        <a:spcAft>
                          <a:spcPts val="15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eriod"/>
                      </a:pPr>
                      <a:r>
                        <a:rPr lang="ru-RU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Краткое содержание экскурсии. </a:t>
                      </a:r>
                    </a:p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11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eriod"/>
                      </a:pPr>
                      <a:r>
                        <a:rPr lang="ru-RU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Итог. </a:t>
                      </a:r>
                    </a:p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15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eriod"/>
                      </a:pPr>
                      <a:r>
                        <a:rPr lang="ru-RU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Перспектива (где дети будут использовать полученную информацию). </a:t>
                      </a:r>
                      <a:endParaRPr lang="ru-RU" sz="16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75" marR="0" marT="15602" marB="0"/>
                </a:tc>
                <a:extLst>
                  <a:ext uri="{0D108BD9-81ED-4DB2-BD59-A6C34878D82A}">
                    <a16:rowId xmlns:a16="http://schemas.microsoft.com/office/drawing/2014/main" val="171245859"/>
                  </a:ext>
                </a:extLst>
              </a:tr>
              <a:tr h="5462580">
                <a:tc>
                  <a:txBody>
                    <a:bodyPr/>
                    <a:lstStyle/>
                    <a:p>
                      <a:pPr marL="44450">
                        <a:lnSpc>
                          <a:spcPct val="107000"/>
                        </a:lnSpc>
                        <a:spcAft>
                          <a:spcPts val="60"/>
                        </a:spcAft>
                      </a:pPr>
                      <a:r>
                        <a:rPr lang="ru-RU" sz="1400" dirty="0">
                          <a:effectLst/>
                        </a:rPr>
                        <a:t>Цель. Знакомство детей с МОЛОЧНЫМ КОМБИНАТОМ </a:t>
                      </a:r>
                      <a:r>
                        <a:rPr lang="ru-RU" sz="1400" dirty="0" err="1">
                          <a:effectLst/>
                        </a:rPr>
                        <a:t>г.Белгорода</a:t>
                      </a:r>
                      <a:r>
                        <a:rPr lang="ru-RU" sz="1400" dirty="0">
                          <a:effectLst/>
                        </a:rPr>
                        <a:t> ( ОАО «Хладокомбинат» ) и профессиями людей на нем (в зависимости о возрастной группы обучающихся)</a:t>
                      </a:r>
                    </a:p>
                    <a:p>
                      <a:pPr marL="44450">
                        <a:lnSpc>
                          <a:spcPct val="107000"/>
                        </a:lnSpc>
                        <a:spcAft>
                          <a:spcPts val="60"/>
                        </a:spcAft>
                      </a:pPr>
                      <a:r>
                        <a:rPr lang="ru-RU" sz="1400" dirty="0">
                          <a:effectLst/>
                        </a:rPr>
                        <a:t>Задачи: </a:t>
                      </a:r>
                    </a:p>
                    <a:p>
                      <a:pPr marL="342900" marR="69215" lvl="0" indent="-342900" algn="just" fontAlgn="base">
                        <a:lnSpc>
                          <a:spcPct val="108000"/>
                        </a:lnSpc>
                        <a:spcAft>
                          <a:spcPts val="85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eriod"/>
                      </a:pPr>
                      <a:r>
                        <a:rPr lang="ru-RU" sz="14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Дать представления о труде работников молочного комбината. </a:t>
                      </a:r>
                    </a:p>
                    <a:p>
                      <a:pPr marL="342900" marR="69215" lvl="0" indent="-342900" algn="just" fontAlgn="base">
                        <a:lnSpc>
                          <a:spcPct val="102000"/>
                        </a:lnSpc>
                        <a:spcAft>
                          <a:spcPts val="155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eriod"/>
                      </a:pPr>
                      <a:r>
                        <a:rPr lang="ru-RU" sz="14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Формировать уважение к труду рабочих, желание в будущем получить рабочую профессию, расширить словарь понятий, связанных с данным видом труда. </a:t>
                      </a:r>
                    </a:p>
                    <a:p>
                      <a:pPr marL="342900" marR="69215" lvl="0" indent="-342900" algn="just" fontAlgn="base">
                        <a:lnSpc>
                          <a:spcPct val="107000"/>
                        </a:lnSpc>
                        <a:spcAft>
                          <a:spcPts val="15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eriod"/>
                      </a:pPr>
                      <a:r>
                        <a:rPr lang="ru-RU" sz="14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Вызвать интерес к новому событию, эмоциональный отклик. </a:t>
                      </a:r>
                    </a:p>
                    <a:p>
                      <a:pPr marL="44450" marR="6794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Мотивация. В ходе сюжетно-ролевой игры «Магазин продуктов» дети обратили внимание, что отдел молочных продуктов самый большой, и самое главное- разнообразие для детей мороженого.  Возник вопрос, где производят всю эту продукцию, поэтому появилось желание посетить это предприятие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5" marR="0" marT="15602" marB="0"/>
                </a:tc>
                <a:tc>
                  <a:txBody>
                    <a:bodyPr/>
                    <a:lstStyle/>
                    <a:p>
                      <a:pPr marL="42545" marR="704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Беседа воспитателя с детьми о труде работников на молочном комбинате; рассматривание фотографий, иллюстраций, чтение художественной литературы по теме, просматривание презентаций.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5" marR="0" marT="1560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"/>
                        </a:spcAft>
                        <a:tabLst>
                          <a:tab pos="1416685" algn="r"/>
                        </a:tabLst>
                      </a:pPr>
                      <a:r>
                        <a:rPr lang="ru-RU" sz="1400" b="1" dirty="0">
                          <a:effectLst/>
                        </a:rPr>
                        <a:t>Содержание. 	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100"/>
                        </a:spcAft>
                        <a:tabLst>
                          <a:tab pos="1416685" algn="r"/>
                        </a:tabLst>
                      </a:pPr>
                      <a:r>
                        <a:rPr lang="ru-RU" sz="1400" b="1" dirty="0">
                          <a:effectLst/>
                        </a:rPr>
                        <a:t>Знакомство   с   содержанием труда работников комбината, с производственным оборудованием, на котором производят молочную продукцию, мороженое, спецодеждой работников, продуктами труда, а также дегустация продукции молочного комбината (сырки, творожки, сыр, молоко, мороженое, т.д.).  </a:t>
                      </a:r>
                    </a:p>
                    <a:p>
                      <a:pPr marR="31115" algn="just">
                        <a:lnSpc>
                          <a:spcPct val="106000"/>
                        </a:lnSpc>
                        <a:spcAft>
                          <a:spcPts val="125"/>
                        </a:spcAft>
                      </a:pPr>
                      <a:r>
                        <a:rPr lang="ru-RU" sz="1400" b="1" dirty="0">
                          <a:effectLst/>
                        </a:rPr>
                        <a:t>Итог. Обучающиеся детского сада получили представление о различных профессиях людей на молочном комбинате, таких как инженер холодильных установок, мороженщик, фасовщик и др., содержанием их работы и функций, орудиях труда и оборудовании, а также значимости труда рабочих на производстве молочной продукции.  </a:t>
                      </a:r>
                    </a:p>
                    <a:p>
                      <a:pPr marR="336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Перспектива. Полученную информацию дети смогут использовать в ходе сюжетно-ролевых игр.  Создание модуля РППС «Цех по производству мороженого».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75" marR="0" marT="15602" marB="0"/>
                </a:tc>
                <a:extLst>
                  <a:ext uri="{0D108BD9-81ED-4DB2-BD59-A6C34878D82A}">
                    <a16:rowId xmlns:a16="http://schemas.microsoft.com/office/drawing/2014/main" val="4007865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92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462514-3FF6-4488-9C1D-A9C0AC9DF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E0FBE36-FCDD-4D56-882A-6DB53BEA76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538163"/>
              </p:ext>
            </p:extLst>
          </p:nvPr>
        </p:nvGraphicFramePr>
        <p:xfrm>
          <a:off x="0" y="-36512"/>
          <a:ext cx="12179300" cy="7318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5265">
                  <a:extLst>
                    <a:ext uri="{9D8B030D-6E8A-4147-A177-3AD203B41FA5}">
                      <a16:colId xmlns:a16="http://schemas.microsoft.com/office/drawing/2014/main" val="3660549827"/>
                    </a:ext>
                  </a:extLst>
                </a:gridCol>
                <a:gridCol w="4027650">
                  <a:extLst>
                    <a:ext uri="{9D8B030D-6E8A-4147-A177-3AD203B41FA5}">
                      <a16:colId xmlns:a16="http://schemas.microsoft.com/office/drawing/2014/main" val="1079360795"/>
                    </a:ext>
                  </a:extLst>
                </a:gridCol>
                <a:gridCol w="4346385">
                  <a:extLst>
                    <a:ext uri="{9D8B030D-6E8A-4147-A177-3AD203B41FA5}">
                      <a16:colId xmlns:a16="http://schemas.microsoft.com/office/drawing/2014/main" val="3816846633"/>
                    </a:ext>
                  </a:extLst>
                </a:gridCol>
              </a:tblGrid>
              <a:tr h="773492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35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eriod"/>
                      </a:pPr>
                      <a:r>
                        <a:rPr lang="ru-RU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Цель посещения. </a:t>
                      </a:r>
                    </a:p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7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eriod"/>
                      </a:pPr>
                      <a:r>
                        <a:rPr lang="ru-RU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Задачи. </a:t>
                      </a:r>
                    </a:p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15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eriod"/>
                      </a:pPr>
                      <a:r>
                        <a:rPr lang="ru-RU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Мотивация </a:t>
                      </a:r>
                    </a:p>
                    <a:p>
                      <a:pPr marL="173355" algn="just">
                        <a:lnSpc>
                          <a:spcPct val="107000"/>
                        </a:lnSpc>
                        <a:spcAft>
                          <a:spcPts val="150"/>
                        </a:spcAft>
                      </a:pPr>
                      <a:r>
                        <a:rPr lang="ru-RU" sz="1600" dirty="0">
                          <a:effectLst/>
                        </a:rPr>
                        <a:t>(как заинтересовали детей).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0" marR="3900" marT="1380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Предварительная работа.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0" marR="3900" marT="13800" marB="0"/>
                </a:tc>
                <a:tc>
                  <a:txBody>
                    <a:bodyPr/>
                    <a:lstStyle/>
                    <a:p>
                      <a:pPr marR="59690" algn="just">
                        <a:lnSpc>
                          <a:spcPct val="112000"/>
                        </a:lnSpc>
                        <a:spcAft>
                          <a:spcPts val="35"/>
                        </a:spcAft>
                      </a:pPr>
                      <a:r>
                        <a:rPr lang="ru-RU" sz="1600">
                          <a:effectLst/>
                        </a:rPr>
                        <a:t>1. Краткое содержание экскурсии. </a:t>
                      </a:r>
                    </a:p>
                    <a:p>
                      <a:pPr marR="59690" algn="just">
                        <a:lnSpc>
                          <a:spcPct val="112000"/>
                        </a:lnSpc>
                        <a:spcAft>
                          <a:spcPts val="35"/>
                        </a:spcAft>
                      </a:pPr>
                      <a:r>
                        <a:rPr lang="ru-RU" sz="1600">
                          <a:effectLst/>
                        </a:rPr>
                        <a:t>2. Итог.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3. Перспектива (где дети будут использовать 	полученную информацию).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0" marR="3900" marT="13800" marB="0"/>
                </a:tc>
                <a:extLst>
                  <a:ext uri="{0D108BD9-81ED-4DB2-BD59-A6C34878D82A}">
                    <a16:rowId xmlns:a16="http://schemas.microsoft.com/office/drawing/2014/main" val="632980760"/>
                  </a:ext>
                </a:extLst>
              </a:tr>
              <a:tr h="4254120">
                <a:tc>
                  <a:txBody>
                    <a:bodyPr/>
                    <a:lstStyle/>
                    <a:p>
                      <a:pPr>
                        <a:lnSpc>
                          <a:spcPct val="102000"/>
                        </a:lnSpc>
                        <a:spcAft>
                          <a:spcPts val="85"/>
                        </a:spcAft>
                      </a:pPr>
                      <a:r>
                        <a:rPr lang="ru-RU" sz="1600" dirty="0">
                          <a:effectLst/>
                        </a:rPr>
                        <a:t>Цель. 	Познакомить воспитанников с организацией и работой ШВЕЙНОГО  ПРЕДПРИЯТИЯ </a:t>
                      </a:r>
                      <a:r>
                        <a:rPr lang="ru-RU" sz="1600" dirty="0" err="1">
                          <a:effectLst/>
                        </a:rPr>
                        <a:t>г.Белгорода</a:t>
                      </a:r>
                      <a:r>
                        <a:rPr lang="ru-RU" sz="1600" dirty="0">
                          <a:effectLst/>
                        </a:rPr>
                        <a:t> «РОССИЯНКА» , с оборудованием и технологией изготовления выпускаемой продукции, разделением труда на предприятии. </a:t>
                      </a:r>
                    </a:p>
                    <a:p>
                      <a:pPr>
                        <a:lnSpc>
                          <a:spcPct val="102000"/>
                        </a:lnSpc>
                        <a:spcAft>
                          <a:spcPts val="85"/>
                        </a:spcAft>
                      </a:pPr>
                      <a:r>
                        <a:rPr lang="ru-RU" sz="1600" dirty="0">
                          <a:effectLst/>
                        </a:rPr>
                        <a:t>Задачи: </a:t>
                      </a:r>
                    </a:p>
                    <a:p>
                      <a:pPr marL="342900" marR="57785" lvl="0" indent="-342900" algn="just" fontAlgn="base">
                        <a:lnSpc>
                          <a:spcPct val="110000"/>
                        </a:lnSpc>
                        <a:spcAft>
                          <a:spcPts val="1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eriod"/>
                      </a:pPr>
                      <a:r>
                        <a:rPr lang="ru-RU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Расширить кругозор детей о профессиях швейного производства. </a:t>
                      </a:r>
                    </a:p>
                    <a:p>
                      <a:pPr marL="342900" marR="57785" lvl="0" indent="-342900" algn="just" fontAlgn="base">
                        <a:lnSpc>
                          <a:spcPct val="102000"/>
                        </a:lnSpc>
                        <a:spcAft>
                          <a:spcPts val="115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eriod"/>
                      </a:pPr>
                      <a:r>
                        <a:rPr lang="ru-RU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Способствовать воспитанию у детей уважения к людям труда.</a:t>
                      </a:r>
                    </a:p>
                    <a:p>
                      <a:pPr marL="342900" marR="57785" lvl="0" indent="-342900" algn="just" fontAlgn="base">
                        <a:lnSpc>
                          <a:spcPct val="102000"/>
                        </a:lnSpc>
                        <a:spcAft>
                          <a:spcPts val="115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eriod"/>
                      </a:pPr>
                      <a:r>
                        <a:rPr lang="ru-RU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Познакомить детей с содержанием труда работников цеха. </a:t>
                      </a:r>
                    </a:p>
                    <a:p>
                      <a:pPr marL="342900" marR="57785" lvl="0" indent="-342900" algn="just" fontAlgn="base">
                        <a:lnSpc>
                          <a:spcPct val="107000"/>
                        </a:lnSpc>
                        <a:spcAft>
                          <a:spcPts val="15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AutoNum type="arabicPeriod"/>
                      </a:pPr>
                      <a:r>
                        <a:rPr lang="ru-RU" sz="1600" u="none" strike="noStrike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Формировать у детей правильное отношение к труду, одежде, профессии людей. </a:t>
                      </a:r>
                      <a:endParaRPr lang="ru-RU" sz="1600" u="none" strike="noStrike" dirty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0" marR="3900" marT="13800" marB="0"/>
                </a:tc>
                <a:tc>
                  <a:txBody>
                    <a:bodyPr/>
                    <a:lstStyle/>
                    <a:p>
                      <a:pPr marR="57785" algn="just">
                        <a:lnSpc>
                          <a:spcPct val="100000"/>
                        </a:lnSpc>
                        <a:spcAft>
                          <a:spcPts val="145"/>
                        </a:spcAft>
                      </a:pPr>
                      <a:r>
                        <a:rPr lang="ru-RU" sz="1600" dirty="0">
                          <a:effectLst/>
                        </a:rPr>
                        <a:t>Подготовка к экскурсии: в период подготовки заместитель заведующего ДОУ по АХР посещает швейный цех, знакомится с оборудованием, технологическим процессом, договаривается с руководством о выделении экскурсовода, разрабатывает с ним план проведения экскурсии, дату и время ее проведения. </a:t>
                      </a:r>
                    </a:p>
                    <a:p>
                      <a:pPr marR="57785" algn="just">
                        <a:lnSpc>
                          <a:spcPct val="101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Подготовка детей к экскурсии проводится во время непосредственной образовательной деятельности воспитанников, где воспитатель сообщает цель, план предстоящей экскурсии, проводит беседу о профессиях работников швейного цеха.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0" marR="3900" marT="13800" marB="0"/>
                </a:tc>
                <a:tc>
                  <a:txBody>
                    <a:bodyPr/>
                    <a:lstStyle/>
                    <a:p>
                      <a:pPr marR="57785" algn="just">
                        <a:lnSpc>
                          <a:spcPct val="99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Содержание. Рассказ экскурсовода об истории предприятия, о выпускаемой продукции, об используемых материалах; проведение инструктажа по технике безопасности во время экскурсии. </a:t>
                      </a:r>
                    </a:p>
                    <a:p>
                      <a:pPr marR="57785" algn="just">
                        <a:lnSpc>
                          <a:spcPct val="102000"/>
                        </a:lnSpc>
                        <a:spcAft>
                          <a:spcPts val="130"/>
                        </a:spcAft>
                      </a:pPr>
                      <a:r>
                        <a:rPr lang="ru-RU" sz="1600" dirty="0">
                          <a:effectLst/>
                        </a:rPr>
                        <a:t>Экскурсовод демонстрирует швейный цех, его оборудование, материалы, технологический процесс. </a:t>
                      </a:r>
                    </a:p>
                    <a:p>
                      <a:pPr marR="57785" algn="just">
                        <a:lnSpc>
                          <a:spcPct val="106000"/>
                        </a:lnSpc>
                        <a:spcAft>
                          <a:spcPts val="75"/>
                        </a:spcAft>
                      </a:pPr>
                      <a:r>
                        <a:rPr lang="ru-RU" sz="1600" dirty="0">
                          <a:effectLst/>
                        </a:rPr>
                        <a:t>Знакомство с содержанием труда разных профессий (швея-мотористка /технолог швейных изделий, художник- дизайнер (модельер)  утюжильщица, закройщик, технолог, механик), с разделением труда работников, наблюдение за их работой, а также знакомство со швейным оборудованием, тканями, фурнитурой. Заключительная беседа экскурсовода с детьми. </a:t>
                      </a:r>
                    </a:p>
                    <a:p>
                      <a:pPr marR="5778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Итог. Дети познакомились с производственным швейным предприятием легкой промышленности, с разделением труда на этом предприятии, с оборудованием, технологическим процессом, подержали в руках различную фурнитуру (пуговицы, замки), попробовали наклеивать этикетки.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400" marR="3900" marT="13800" marB="0"/>
                </a:tc>
                <a:extLst>
                  <a:ext uri="{0D108BD9-81ED-4DB2-BD59-A6C34878D82A}">
                    <a16:rowId xmlns:a16="http://schemas.microsoft.com/office/drawing/2014/main" val="3200425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164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8B19D59-3391-453C-A9AC-35CFE5FD68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32267" cy="710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260B06B5-15DD-44A6-A232-4F605BEB8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02" y="120878"/>
            <a:ext cx="5143498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D135C856-C32D-4EFA-A433-72CEB14FB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3552824"/>
            <a:ext cx="6426200" cy="338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BFC1D38A-7CE3-4372-BC4E-E90B55224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" y="120878"/>
            <a:ext cx="5028407" cy="296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4020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1007</Words>
  <Application>Microsoft Office PowerPoint</Application>
  <PresentationFormat>Широкоэкранный</PresentationFormat>
  <Paragraphs>91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Ворошилова</dc:creator>
  <cp:lastModifiedBy>Наталья Ворошилова</cp:lastModifiedBy>
  <cp:revision>23</cp:revision>
  <dcterms:created xsi:type="dcterms:W3CDTF">2021-03-31T19:50:46Z</dcterms:created>
  <dcterms:modified xsi:type="dcterms:W3CDTF">2024-05-14T20:57:08Z</dcterms:modified>
</cp:coreProperties>
</file>